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-36513" y="-7938"/>
            <a:ext cx="9540876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1)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Барлык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кушылучыларны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тигезлекнең сул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ягына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кучерегез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. </a:t>
            </a:r>
            <a:endParaRPr lang="ru-RU" sz="2400" b="1" i="1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2)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Килеп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чыккан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аңлатманы гадиләштерегез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.</a:t>
            </a:r>
            <a:endParaRPr lang="ru-RU" sz="2400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547813" y="2160588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4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9 = 8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+ 5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140200" y="1100138"/>
            <a:ext cx="396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u="sng" dirty="0" err="1" smtClean="0">
                <a:solidFill>
                  <a:srgbClr val="FF9966"/>
                </a:solidFill>
                <a:latin typeface="Century Schoolbook" pitchFamily="18" charset="0"/>
              </a:rPr>
              <a:t>Үзтикшерү:</a:t>
            </a:r>
            <a:endParaRPr lang="ru-RU" sz="2400" b="1" i="1" u="sng" dirty="0">
              <a:solidFill>
                <a:srgbClr val="FF9966"/>
              </a:solidFill>
              <a:latin typeface="Century Schoolbook" pitchFamily="18" charset="0"/>
            </a:endParaRPr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755650" y="2071688"/>
            <a:ext cx="688975" cy="636587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1)</a:t>
            </a:r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755650" y="3297238"/>
            <a:ext cx="688975" cy="636587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2)</a:t>
            </a:r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>
            <a:off x="755650" y="4521200"/>
            <a:ext cx="688975" cy="636588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3)</a:t>
            </a:r>
          </a:p>
        </p:txBody>
      </p:sp>
      <p:sp>
        <p:nvSpPr>
          <p:cNvPr id="2067" name="Oval 19"/>
          <p:cNvSpPr>
            <a:spLocks noChangeArrowheads="1"/>
          </p:cNvSpPr>
          <p:nvPr/>
        </p:nvSpPr>
        <p:spPr bwMode="auto">
          <a:xfrm>
            <a:off x="755650" y="5745163"/>
            <a:ext cx="688975" cy="636587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4)</a:t>
            </a:r>
          </a:p>
        </p:txBody>
      </p:sp>
      <p:sp>
        <p:nvSpPr>
          <p:cNvPr id="2076" name="AutoShape 28"/>
          <p:cNvSpPr>
            <a:spLocks noChangeArrowheads="1"/>
          </p:cNvSpPr>
          <p:nvPr/>
        </p:nvSpPr>
        <p:spPr bwMode="auto">
          <a:xfrm>
            <a:off x="4572000" y="1844675"/>
            <a:ext cx="3744913" cy="11525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4787900" y="1989138"/>
            <a:ext cx="3313113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1) 4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– 9 – 8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– 5 = 0.</a:t>
            </a: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4787900" y="2420938"/>
            <a:ext cx="3313113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2) –4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– 14 = 0.</a:t>
            </a:r>
          </a:p>
        </p:txBody>
      </p:sp>
      <p:sp>
        <p:nvSpPr>
          <p:cNvPr id="2079" name="AutoShape 31"/>
          <p:cNvSpPr>
            <a:spLocks noChangeArrowheads="1"/>
          </p:cNvSpPr>
          <p:nvPr/>
        </p:nvSpPr>
        <p:spPr bwMode="auto">
          <a:xfrm>
            <a:off x="4572000" y="3068638"/>
            <a:ext cx="3744913" cy="11525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80" name="Text Box 32"/>
          <p:cNvSpPr txBox="1">
            <a:spLocks noChangeArrowheads="1"/>
          </p:cNvSpPr>
          <p:nvPr/>
        </p:nvSpPr>
        <p:spPr bwMode="auto">
          <a:xfrm>
            <a:off x="4787900" y="3213100"/>
            <a:ext cx="3313113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1) 7 – 3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+ 5 + 2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= 0.</a:t>
            </a:r>
          </a:p>
        </p:txBody>
      </p:sp>
      <p:sp>
        <p:nvSpPr>
          <p:cNvPr id="2081" name="Text Box 33"/>
          <p:cNvSpPr txBox="1">
            <a:spLocks noChangeArrowheads="1"/>
          </p:cNvSpPr>
          <p:nvPr/>
        </p:nvSpPr>
        <p:spPr bwMode="auto">
          <a:xfrm>
            <a:off x="4787900" y="3644900"/>
            <a:ext cx="3313113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2) –</a:t>
            </a:r>
            <a:r>
              <a:rPr lang="ru-RU" sz="2400" b="1" i="1" dirty="0" err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+ 12 = 0.</a:t>
            </a:r>
          </a:p>
        </p:txBody>
      </p:sp>
      <p:sp>
        <p:nvSpPr>
          <p:cNvPr id="2083" name="AutoShape 35"/>
          <p:cNvSpPr>
            <a:spLocks noChangeArrowheads="1"/>
          </p:cNvSpPr>
          <p:nvPr/>
        </p:nvSpPr>
        <p:spPr bwMode="auto">
          <a:xfrm>
            <a:off x="4572000" y="4292600"/>
            <a:ext cx="3744913" cy="11525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4787900" y="4437063"/>
            <a:ext cx="3313113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1) –9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+ 1 – </a:t>
            </a:r>
            <a:r>
              <a:rPr lang="ru-RU" sz="2400" b="1" i="1" dirty="0" err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+ 6 = 0.</a:t>
            </a:r>
          </a:p>
        </p:txBody>
      </p:sp>
      <p:sp>
        <p:nvSpPr>
          <p:cNvPr id="2085" name="Text Box 37"/>
          <p:cNvSpPr txBox="1">
            <a:spLocks noChangeArrowheads="1"/>
          </p:cNvSpPr>
          <p:nvPr/>
        </p:nvSpPr>
        <p:spPr bwMode="auto">
          <a:xfrm>
            <a:off x="4787900" y="4868863"/>
            <a:ext cx="3313113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2) –10</a:t>
            </a:r>
            <a:r>
              <a:rPr lang="ru-RU" sz="2400" b="1" i="1" dirty="0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+ 7 = 0.</a:t>
            </a:r>
          </a:p>
        </p:txBody>
      </p:sp>
      <p:sp>
        <p:nvSpPr>
          <p:cNvPr id="2087" name="AutoShape 39"/>
          <p:cNvSpPr>
            <a:spLocks noChangeArrowheads="1"/>
          </p:cNvSpPr>
          <p:nvPr/>
        </p:nvSpPr>
        <p:spPr bwMode="auto">
          <a:xfrm>
            <a:off x="4572000" y="5516563"/>
            <a:ext cx="3744913" cy="11525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auto">
          <a:xfrm>
            <a:off x="4787900" y="5661025"/>
            <a:ext cx="3313113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1) </a:t>
            </a:r>
            <a:r>
              <a:rPr lang="en-US" sz="2400" b="1" dirty="0">
                <a:solidFill>
                  <a:schemeClr val="bg1"/>
                </a:solidFill>
                <a:latin typeface="Century Schoolbook" pitchFamily="18" charset="0"/>
              </a:rPr>
              <a:t>–</a:t>
            </a:r>
            <a:r>
              <a:rPr lang="ru-RU" sz="2400" b="1" i="1" dirty="0" err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– </a:t>
            </a:r>
            <a:r>
              <a:rPr lang="en-US" sz="2400" b="1" dirty="0">
                <a:solidFill>
                  <a:schemeClr val="bg1"/>
                </a:solidFill>
                <a:latin typeface="Century Schoolbook" pitchFamily="18" charset="0"/>
              </a:rPr>
              <a:t>3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Century Schoolbook" pitchFamily="18" charset="0"/>
              </a:rPr>
              <a:t>+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8 – </a:t>
            </a:r>
            <a:r>
              <a:rPr lang="en-US" sz="2400" b="1" dirty="0">
                <a:solidFill>
                  <a:schemeClr val="bg1"/>
                </a:solidFill>
                <a:latin typeface="Century Schoolbook" pitchFamily="18" charset="0"/>
              </a:rPr>
              <a:t>7</a:t>
            </a:r>
            <a:r>
              <a:rPr lang="ru-RU" sz="2400" b="1" i="1" dirty="0" err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= 0.</a:t>
            </a:r>
          </a:p>
        </p:txBody>
      </p:sp>
      <p:sp>
        <p:nvSpPr>
          <p:cNvPr id="2089" name="Text Box 41"/>
          <p:cNvSpPr txBox="1">
            <a:spLocks noChangeArrowheads="1"/>
          </p:cNvSpPr>
          <p:nvPr/>
        </p:nvSpPr>
        <p:spPr bwMode="auto">
          <a:xfrm>
            <a:off x="4787900" y="6092825"/>
            <a:ext cx="3313113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2) –</a:t>
            </a:r>
            <a:r>
              <a:rPr lang="en-US" sz="2400" b="1" dirty="0">
                <a:solidFill>
                  <a:schemeClr val="bg1"/>
                </a:solidFill>
                <a:latin typeface="Century Schoolbook" pitchFamily="18" charset="0"/>
              </a:rPr>
              <a:t>8</a:t>
            </a:r>
            <a:r>
              <a:rPr lang="ru-RU" sz="2400" b="1" i="1" dirty="0" err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Century Schoolbook" pitchFamily="18" charset="0"/>
              </a:rPr>
              <a:t>+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Century Schoolbook" pitchFamily="18" charset="0"/>
              </a:rPr>
              <a:t>5</a:t>
            </a: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 = 0.</a:t>
            </a:r>
          </a:p>
        </p:txBody>
      </p:sp>
      <p:sp>
        <p:nvSpPr>
          <p:cNvPr id="2090" name="Text Box 42"/>
          <p:cNvSpPr txBox="1">
            <a:spLocks noChangeArrowheads="1"/>
          </p:cNvSpPr>
          <p:nvPr/>
        </p:nvSpPr>
        <p:spPr bwMode="auto">
          <a:xfrm>
            <a:off x="1619250" y="3370263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7 – 3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= –5 – 2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</a:p>
        </p:txBody>
      </p:sp>
      <p:sp>
        <p:nvSpPr>
          <p:cNvPr id="2091" name="Text Box 43"/>
          <p:cNvSpPr txBox="1">
            <a:spLocks noChangeArrowheads="1"/>
          </p:cNvSpPr>
          <p:nvPr/>
        </p:nvSpPr>
        <p:spPr bwMode="auto">
          <a:xfrm>
            <a:off x="1619250" y="4592638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–9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+ 1 = 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6</a:t>
            </a:r>
          </a:p>
        </p:txBody>
      </p:sp>
      <p:sp>
        <p:nvSpPr>
          <p:cNvPr id="2092" name="Text Box 44"/>
          <p:cNvSpPr txBox="1">
            <a:spLocks noChangeArrowheads="1"/>
          </p:cNvSpPr>
          <p:nvPr/>
        </p:nvSpPr>
        <p:spPr bwMode="auto">
          <a:xfrm>
            <a:off x="1547813" y="5876925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</a:t>
            </a:r>
            <a:r>
              <a:rPr lang="en-US" sz="2400" b="1">
                <a:solidFill>
                  <a:schemeClr val="bg1"/>
                </a:solidFill>
                <a:latin typeface="Century Schoolbook" pitchFamily="18" charset="0"/>
              </a:rPr>
              <a:t>3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= </a:t>
            </a:r>
            <a:r>
              <a:rPr lang="ru-RU" b="1">
                <a:solidFill>
                  <a:schemeClr val="bg1"/>
                </a:solidFill>
              </a:rPr>
              <a:t>–</a:t>
            </a:r>
            <a:r>
              <a:rPr lang="en-US" sz="2400" b="1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8 </a:t>
            </a:r>
            <a:r>
              <a:rPr lang="en-US" sz="2400" b="1">
                <a:solidFill>
                  <a:schemeClr val="bg1"/>
                </a:solidFill>
                <a:latin typeface="Century Schoolbook" pitchFamily="18" charset="0"/>
              </a:rPr>
              <a:t>+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</a:t>
            </a:r>
            <a:r>
              <a:rPr lang="en-US" sz="2400" b="1">
                <a:solidFill>
                  <a:schemeClr val="bg1"/>
                </a:solidFill>
                <a:latin typeface="Century Schoolbook" pitchFamily="18" charset="0"/>
              </a:rPr>
              <a:t>7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58" grpId="0" animBg="1"/>
      <p:bldP spid="2061" grpId="0" animBg="1"/>
      <p:bldP spid="2064" grpId="0" animBg="1"/>
      <p:bldP spid="2067" grpId="0" animBg="1"/>
      <p:bldP spid="2076" grpId="0" animBg="1"/>
      <p:bldP spid="2074" grpId="0" animBg="1"/>
      <p:bldP spid="2075" grpId="0" animBg="1"/>
      <p:bldP spid="2079" grpId="0" animBg="1"/>
      <p:bldP spid="2080" grpId="0" animBg="1"/>
      <p:bldP spid="2081" grpId="0" animBg="1"/>
      <p:bldP spid="2083" grpId="0" animBg="1"/>
      <p:bldP spid="2084" grpId="0" animBg="1"/>
      <p:bldP spid="2085" grpId="0" animBg="1"/>
      <p:bldP spid="2087" grpId="0" animBg="1"/>
      <p:bldP spid="2088" grpId="0" animBg="1"/>
      <p:bldP spid="2089" grpId="0" animBg="1"/>
      <p:bldP spid="2090" grpId="0"/>
      <p:bldP spid="2091" grpId="0"/>
      <p:bldP spid="209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147</Words>
  <PresentationFormat>Экран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</cp:revision>
  <dcterms:modified xsi:type="dcterms:W3CDTF">2018-12-05T21:12:31Z</dcterms:modified>
</cp:coreProperties>
</file>